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1172FA6-4DE8-4BF3-B7FA-F538E51E9A53}">
  <a:tblStyle styleId="{21172FA6-4DE8-4BF3-B7FA-F538E51E9A5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Talk about constitutional review, and the intentionality of our reflection on our structure, drawn ourselves 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Also these 14 positions create more opportunities for Georgetown students to learn </a:t>
            </a:r>
            <a:r>
              <a:rPr lang="en-US"/>
              <a:t>transferable</a:t>
            </a:r>
            <a:r>
              <a:rPr lang="en-US"/>
              <a:t> leadership skills AND supports our goal of expanding our capacity to provide programs</a:t>
            </a:r>
            <a:endParaRPr/>
          </a:p>
        </p:txBody>
      </p:sp>
      <p:sp>
        <p:nvSpPr>
          <p:cNvPr id="185" name="Google Shape;18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grants coca cola grant and activities allocations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Huner</a:t>
            </a:r>
            <a:endParaRPr/>
          </a:p>
        </p:txBody>
      </p:sp>
      <p:sp>
        <p:nvSpPr>
          <p:cNvPr id="213" name="Google Shape;21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Ava and Hunter cost per head is a few dollars some very little, the arrowed events were off campus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1c2c07c3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Hunter: gpb took the suggestions FinApp have given them and improved </a:t>
            </a:r>
            <a:endParaRPr/>
          </a:p>
        </p:txBody>
      </p:sp>
      <p:sp>
        <p:nvSpPr>
          <p:cNvPr id="233" name="Google Shape;233;g321c2c07c3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21c2c07c3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keystone event brings alot of memebers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alot of a followionig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diverse generla body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they create other event throughout the year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community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prvelent on college campusses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unique if gtown didtn have concert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gtown doesnt have good psorts event smost chance of having different backgrounds )grades chools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proud to be a hoya  </a:t>
            </a:r>
            <a:endParaRPr/>
          </a:p>
        </p:txBody>
      </p:sp>
      <p:sp>
        <p:nvSpPr>
          <p:cNvPr id="241" name="Google Shape;241;g321c2c07c3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41214961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41214961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Hunter: </a:t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Hunter: highlights range of events, might have not known they were GPB, most traditions on campus are GPB </a:t>
            </a:r>
            <a:endParaRPr/>
          </a:p>
        </p:txBody>
      </p:sp>
      <p:sp>
        <p:nvSpPr>
          <p:cNvPr id="113" name="Google Shape;11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Hunter</a:t>
            </a:r>
            <a:endParaRPr/>
          </a:p>
        </p:txBody>
      </p:sp>
      <p:sp>
        <p:nvSpPr>
          <p:cNvPr id="122" name="Google Shape;12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Ava</a:t>
            </a:r>
            <a:endParaRPr/>
          </a:p>
        </p:txBody>
      </p:sp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Ava: added another marketing chair </a:t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Ava: recognize that some student are not able to go home. we put a few here willing to talk about what we did in the questions portion (films, late skate offcampus, cafe gpb funniest human arts events, hoya hub cooking lesson, build a bulldog traditions day)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Ava: many other schools programming is a paid role. took time to see how we could improve recognize where the money is need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Hunter </a:t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" name="Google Shape;79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2" name="Google Shape;72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10.jp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9" Type="http://schemas.openxmlformats.org/officeDocument/2006/relationships/image" Target="../media/image5.png"/><Relationship Id="rId5" Type="http://schemas.openxmlformats.org/officeDocument/2006/relationships/image" Target="../media/image9.jp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1CD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 amt="93000"/>
          </a:blip>
          <a:srcRect b="9072" l="0" r="0" t="7691"/>
          <a:stretch/>
        </p:blipFill>
        <p:spPr>
          <a:xfrm>
            <a:off x="-2125125" y="0"/>
            <a:ext cx="11523010" cy="68580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102" name="Google Shape;102;p15"/>
          <p:cNvSpPr txBox="1"/>
          <p:nvPr>
            <p:ph type="ctrTitle"/>
          </p:nvPr>
        </p:nvSpPr>
        <p:spPr>
          <a:xfrm>
            <a:off x="6528816" y="1188720"/>
            <a:ext cx="5663184" cy="39403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5537E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Georgetown Program Board</a:t>
            </a:r>
            <a:b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FY </a:t>
            </a:r>
            <a:r>
              <a:rPr b="1" lang="en-US"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b="1" i="0" lang="en-US" sz="5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FinApp Presentation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/>
          <p:nvPr/>
        </p:nvSpPr>
        <p:spPr>
          <a:xfrm>
            <a:off x="123568" y="835071"/>
            <a:ext cx="11944865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4"/>
          <p:cNvSpPr txBox="1"/>
          <p:nvPr>
            <p:ph type="ctrTitle"/>
          </p:nvPr>
        </p:nvSpPr>
        <p:spPr>
          <a:xfrm>
            <a:off x="1771135" y="2413167"/>
            <a:ext cx="8649730" cy="21827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How </a:t>
            </a:r>
            <a:endParaRPr b="1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/>
          <p:nvPr/>
        </p:nvSpPr>
        <p:spPr>
          <a:xfrm>
            <a:off x="3720475" y="5235000"/>
            <a:ext cx="4170300" cy="7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3720475" y="4748350"/>
            <a:ext cx="4170300" cy="7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5"/>
          <p:cNvSpPr txBox="1"/>
          <p:nvPr>
            <p:ph type="title"/>
          </p:nvPr>
        </p:nvSpPr>
        <p:spPr>
          <a:xfrm>
            <a:off x="135225" y="901400"/>
            <a:ext cx="32049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</a:rPr>
              <a:t>Executive Board </a:t>
            </a:r>
            <a:endParaRPr b="1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</a:rPr>
              <a:t>Composition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3720475" y="1361900"/>
            <a:ext cx="3684000" cy="52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Current Structure</a:t>
            </a:r>
            <a:endParaRPr b="1"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President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Vice President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Finance Chair 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2 x Concerts Chairs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Georgetown Day Chair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Films Chair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Marketing Chair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4 x Events Chairs </a:t>
            </a: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7908775" y="1328400"/>
            <a:ext cx="3684000" cy="52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Expanded Structure</a:t>
            </a:r>
            <a:r>
              <a:rPr b="1" lang="en-US"/>
              <a:t> </a:t>
            </a:r>
            <a:endParaRPr b="1"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President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Vice President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Finance Chair 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2 x Concerts Chairs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Georgetown Day Chair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/>
              <a:t>Films Chair</a:t>
            </a:r>
            <a:endParaRPr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i="1" lang="en-US" u="sng"/>
              <a:t>2 x Marketing Chair</a:t>
            </a:r>
            <a:endParaRPr sz="4000"/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i="1" lang="en-US" u="sng"/>
              <a:t>5 x Events Chairs</a:t>
            </a:r>
            <a:endParaRPr i="1" u="sng"/>
          </a:p>
        </p:txBody>
      </p:sp>
      <p:sp>
        <p:nvSpPr>
          <p:cNvPr id="194" name="Google Shape;194;p25"/>
          <p:cNvSpPr txBox="1"/>
          <p:nvPr/>
        </p:nvSpPr>
        <p:spPr>
          <a:xfrm>
            <a:off x="3602875" y="241475"/>
            <a:ext cx="79899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With the additional funding received in FY19, GPB </a:t>
            </a: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continued to see an increase in demand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for large scale programming; however, noticed a </a:t>
            </a: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need for additional human capital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to execute the programs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6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Budget Breakdown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01" name="Google Shape;201;p26"/>
          <p:cNvGraphicFramePr/>
          <p:nvPr/>
        </p:nvGraphicFramePr>
        <p:xfrm>
          <a:off x="3910550" y="1042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{21172FA6-4DE8-4BF3-B7FA-F538E51E9A53}</a:tableStyleId>
              </a:tblPr>
              <a:tblGrid>
                <a:gridCol w="2058525"/>
                <a:gridCol w="1230850"/>
              </a:tblGrid>
              <a:tr h="80825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Current Budget</a:t>
                      </a:r>
                      <a:endParaRPr b="1" sz="2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Concerts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$84,601.00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Films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$37,235.00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Marketing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$4,000.00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Georgetown Day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$12,000.00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Chairs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$52,400.00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Operations 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$3,500.00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FY19 Budget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$193,576.00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2" name="Google Shape;202;p26"/>
          <p:cNvGraphicFramePr/>
          <p:nvPr/>
        </p:nvGraphicFramePr>
        <p:xfrm>
          <a:off x="7883113" y="1072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{21172FA6-4DE8-4BF3-B7FA-F538E51E9A53}</a:tableStyleId>
              </a:tblPr>
              <a:tblGrid>
                <a:gridCol w="2058525"/>
                <a:gridCol w="1230850"/>
              </a:tblGrid>
              <a:tr h="798225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Projected Expenses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Concerts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$91,836.00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Films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$40,000.00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Marketing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$4,000.00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Georgetown Day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$15,500.00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Chairs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$52,400.00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Operations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$3,500.00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0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FY20 Projections 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$207,076.00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28575" marL="28575" anchor="b">
                    <a:lnL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4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3" name="Google Shape;203;p26"/>
          <p:cNvSpPr/>
          <p:nvPr/>
        </p:nvSpPr>
        <p:spPr>
          <a:xfrm>
            <a:off x="11855669" y="729523"/>
            <a:ext cx="308700" cy="5338800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/>
          <p:nvPr/>
        </p:nvSpPr>
        <p:spPr>
          <a:xfrm>
            <a:off x="0" y="2084900"/>
            <a:ext cx="12192000" cy="2510400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7"/>
          <p:cNvSpPr txBox="1"/>
          <p:nvPr>
            <p:ph type="title"/>
          </p:nvPr>
        </p:nvSpPr>
        <p:spPr>
          <a:xfrm>
            <a:off x="461738" y="2388228"/>
            <a:ext cx="4091974" cy="20215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Calibri"/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Ask:</a:t>
            </a:r>
            <a:endParaRPr b="1" i="0" sz="6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6142582" y="2857869"/>
            <a:ext cx="4700100" cy="10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"/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$1</a:t>
            </a:r>
            <a:r>
              <a:rPr b="1" lang="en-US" sz="6600">
                <a:solidFill>
                  <a:schemeClr val="lt1"/>
                </a:solidFill>
              </a:rPr>
              <a:t>48</a:t>
            </a:r>
            <a:r>
              <a:rPr b="1" i="0" lang="en-US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b="1" lang="en-US" sz="6600">
                <a:solidFill>
                  <a:schemeClr val="lt1"/>
                </a:solidFill>
              </a:rPr>
              <a:t>500</a:t>
            </a:r>
            <a:r>
              <a:rPr b="1" i="0" lang="en-US" sz="6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.00</a:t>
            </a:r>
            <a:endParaRPr b="0" i="0" sz="6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/>
          <p:nvPr/>
        </p:nvSpPr>
        <p:spPr>
          <a:xfrm>
            <a:off x="-26" y="729435"/>
            <a:ext cx="3477600" cy="5338800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8"/>
          <p:cNvSpPr txBox="1"/>
          <p:nvPr>
            <p:ph type="title"/>
          </p:nvPr>
        </p:nvSpPr>
        <p:spPr>
          <a:xfrm>
            <a:off x="70625" y="901475"/>
            <a:ext cx="33363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100">
                <a:solidFill>
                  <a:schemeClr val="lt1"/>
                </a:solidFill>
              </a:rPr>
              <a:t>Demonstrated Need</a:t>
            </a:r>
            <a:endParaRPr b="1" i="0" sz="4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8"/>
          <p:cNvSpPr txBox="1"/>
          <p:nvPr>
            <p:ph idx="1" type="body"/>
          </p:nvPr>
        </p:nvSpPr>
        <p:spPr>
          <a:xfrm>
            <a:off x="3944150" y="1947299"/>
            <a:ext cx="73743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Concert</a:t>
            </a:r>
            <a:endParaRPr sz="3600"/>
          </a:p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Georgetown Day budget increase</a:t>
            </a:r>
            <a:endParaRPr sz="3600"/>
          </a:p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Films</a:t>
            </a:r>
            <a:endParaRPr sz="3600"/>
          </a:p>
        </p:txBody>
      </p:sp>
      <p:sp>
        <p:nvSpPr>
          <p:cNvPr id="218" name="Google Shape;218;p28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9" title="Cost Per Studnet, 2017-18 Event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9"/>
          <p:cNvCxnSpPr/>
          <p:nvPr/>
        </p:nvCxnSpPr>
        <p:spPr>
          <a:xfrm>
            <a:off x="7652100" y="2160150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6" name="Google Shape;226;p29"/>
          <p:cNvCxnSpPr/>
          <p:nvPr/>
        </p:nvCxnSpPr>
        <p:spPr>
          <a:xfrm>
            <a:off x="7996800" y="2585150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7" name="Google Shape;227;p29"/>
          <p:cNvCxnSpPr/>
          <p:nvPr/>
        </p:nvCxnSpPr>
        <p:spPr>
          <a:xfrm>
            <a:off x="3341700" y="3839550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8" name="Google Shape;228;p29"/>
          <p:cNvCxnSpPr/>
          <p:nvPr/>
        </p:nvCxnSpPr>
        <p:spPr>
          <a:xfrm>
            <a:off x="9763125" y="3839550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9" name="Google Shape;229;p29"/>
          <p:cNvCxnSpPr/>
          <p:nvPr/>
        </p:nvCxnSpPr>
        <p:spPr>
          <a:xfrm>
            <a:off x="4411725" y="3895375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29"/>
          <p:cNvCxnSpPr/>
          <p:nvPr/>
        </p:nvCxnSpPr>
        <p:spPr>
          <a:xfrm>
            <a:off x="8389175" y="3839550"/>
            <a:ext cx="344700" cy="27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/>
          <p:nvPr/>
        </p:nvSpPr>
        <p:spPr>
          <a:xfrm>
            <a:off x="-26" y="729435"/>
            <a:ext cx="3477600" cy="5338800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0"/>
          <p:cNvSpPr txBox="1"/>
          <p:nvPr>
            <p:ph type="title"/>
          </p:nvPr>
        </p:nvSpPr>
        <p:spPr>
          <a:xfrm>
            <a:off x="70625" y="901475"/>
            <a:ext cx="33363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100">
                <a:solidFill>
                  <a:schemeClr val="lt1"/>
                </a:solidFill>
              </a:rPr>
              <a:t>Managing Cost Per Student</a:t>
            </a:r>
            <a:endParaRPr b="1" i="0" sz="4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0"/>
          <p:cNvSpPr txBox="1"/>
          <p:nvPr>
            <p:ph idx="1" type="body"/>
          </p:nvPr>
        </p:nvSpPr>
        <p:spPr>
          <a:xfrm>
            <a:off x="3944150" y="712200"/>
            <a:ext cx="7374300" cy="54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Hearing FinApp feedback from last year, </a:t>
            </a:r>
            <a:r>
              <a:rPr b="1" lang="en-US" sz="3600"/>
              <a:t>only 1--instead of 4--is more than $25/student</a:t>
            </a:r>
            <a:endParaRPr b="1" sz="36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4 out of 5 events that cost over $10/student were off campus event</a:t>
            </a:r>
            <a:endParaRPr sz="28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79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en-US" sz="3600"/>
              <a:t>The concert, the event that is over $25/person, is our most important capstone event</a:t>
            </a:r>
            <a:endParaRPr sz="3600"/>
          </a:p>
        </p:txBody>
      </p:sp>
      <p:sp>
        <p:nvSpPr>
          <p:cNvPr id="238" name="Google Shape;238;p30"/>
          <p:cNvSpPr/>
          <p:nvPr/>
        </p:nvSpPr>
        <p:spPr>
          <a:xfrm>
            <a:off x="11855669" y="729523"/>
            <a:ext cx="308700" cy="5338800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/>
          <p:nvPr/>
        </p:nvSpPr>
        <p:spPr>
          <a:xfrm>
            <a:off x="-26" y="729435"/>
            <a:ext cx="3477600" cy="5338800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1"/>
          <p:cNvSpPr txBox="1"/>
          <p:nvPr>
            <p:ph type="title"/>
          </p:nvPr>
        </p:nvSpPr>
        <p:spPr>
          <a:xfrm>
            <a:off x="70625" y="901475"/>
            <a:ext cx="33363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 sz="4100">
                <a:solidFill>
                  <a:schemeClr val="lt1"/>
                </a:solidFill>
              </a:rPr>
              <a:t>Why have the concert?</a:t>
            </a:r>
            <a:endParaRPr b="1" i="0" sz="4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1"/>
          <p:cNvSpPr/>
          <p:nvPr/>
        </p:nvSpPr>
        <p:spPr>
          <a:xfrm>
            <a:off x="11855669" y="729523"/>
            <a:ext cx="308700" cy="5338800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 txBox="1"/>
          <p:nvPr>
            <p:ph idx="1" type="body"/>
          </p:nvPr>
        </p:nvSpPr>
        <p:spPr>
          <a:xfrm>
            <a:off x="3944150" y="636000"/>
            <a:ext cx="7374300" cy="54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/>
              <a:t>The concert is the </a:t>
            </a:r>
            <a:r>
              <a:rPr b="1" lang="en-US" sz="2600"/>
              <a:t>largest student run event</a:t>
            </a:r>
            <a:r>
              <a:rPr lang="en-US" sz="2600"/>
              <a:t> on campus</a:t>
            </a:r>
            <a:endParaRPr sz="26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/>
              <a:t>Increases awareness of the organization to the whole student body in order to enable us to reach EVERY student for each event</a:t>
            </a:r>
            <a:endParaRPr sz="26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/>
              <a:t>Peer institutions have similar events</a:t>
            </a:r>
            <a:endParaRPr sz="26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lang="en-US" sz="2600"/>
              <a:t>Our concert costs a</a:t>
            </a:r>
            <a:r>
              <a:rPr lang="en-US" sz="2600"/>
              <a:t>pproximately $25/student to produce, but our goal is to </a:t>
            </a:r>
            <a:r>
              <a:rPr b="1" lang="en-US" sz="2600"/>
              <a:t>never</a:t>
            </a:r>
            <a:r>
              <a:rPr b="1" lang="en-US" sz="2600"/>
              <a:t> charge any more than $10</a:t>
            </a:r>
            <a:r>
              <a:rPr lang="en-US" sz="2600"/>
              <a:t> for General </a:t>
            </a:r>
            <a:r>
              <a:rPr lang="en-US" sz="2600"/>
              <a:t>Admission tickets. </a:t>
            </a:r>
            <a:endParaRPr sz="2600"/>
          </a:p>
          <a:p>
            <a:pPr indent="-2286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Average concerts tickets in the DC Area are $30-60</a:t>
            </a:r>
            <a:endParaRPr/>
          </a:p>
          <a:p>
            <a:pPr indent="-254000" lvl="1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-US"/>
              <a:t>Free tickets are offered to GSP students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2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2"/>
          <p:cNvSpPr txBox="1"/>
          <p:nvPr>
            <p:ph idx="1" type="body"/>
          </p:nvPr>
        </p:nvSpPr>
        <p:spPr>
          <a:xfrm>
            <a:off x="3801500" y="729525"/>
            <a:ext cx="7876200" cy="53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Every dollar you invest in GPB is a dollar directly invested in the Georgetown Undergraduate Student </a:t>
            </a:r>
            <a:r>
              <a:rPr lang="en-US" sz="4800"/>
              <a:t>experience</a:t>
            </a:r>
            <a:r>
              <a:rPr lang="en-US" sz="4800"/>
              <a:t>.</a:t>
            </a:r>
            <a:endParaRPr sz="4800"/>
          </a:p>
        </p:txBody>
      </p:sp>
      <p:sp>
        <p:nvSpPr>
          <p:cNvPr id="254" name="Google Shape;254;p32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/>
          <p:nvPr/>
        </p:nvSpPr>
        <p:spPr>
          <a:xfrm>
            <a:off x="123568" y="835071"/>
            <a:ext cx="11944800" cy="5338800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3"/>
          <p:cNvSpPr txBox="1"/>
          <p:nvPr>
            <p:ph type="ctrTitle"/>
          </p:nvPr>
        </p:nvSpPr>
        <p:spPr>
          <a:xfrm>
            <a:off x="1771135" y="2413167"/>
            <a:ext cx="8649600" cy="21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b="1" lang="en-US" sz="4800">
                <a:solidFill>
                  <a:schemeClr val="lt1"/>
                </a:solidFill>
              </a:rPr>
              <a:t>Questions?</a:t>
            </a:r>
            <a:endParaRPr b="1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41CDFF"/>
              </a:solidFill>
              <a:highlight>
                <a:srgbClr val="41CD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6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What’s GPB?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3979438" y="1224275"/>
            <a:ext cx="7374300" cy="4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mission of GPB is to </a:t>
            </a:r>
            <a:r>
              <a:rPr lang="en-US"/>
              <a:t>foster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community spirit 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Georgetown </a:t>
            </a:r>
            <a:r>
              <a:rPr lang="en-US"/>
              <a:t>by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provid</a:t>
            </a:r>
            <a:r>
              <a:rPr lang="en-US"/>
              <a:t>ing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high-quality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low-cost entertainment </a:t>
            </a:r>
            <a:r>
              <a:rPr lang="en-US"/>
              <a:t>open to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b="1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entire undergraduate </a:t>
            </a:r>
            <a:r>
              <a:rPr b="1" lang="en-US"/>
              <a:t>student body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/>
              <a:t>We also collaborate with 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student organizations </a:t>
            </a:r>
            <a:r>
              <a:rPr lang="en-US"/>
              <a:t>to 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prod</a:t>
            </a:r>
            <a:r>
              <a:rPr lang="en-US"/>
              <a:t>uce programs that 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reflect the mission of GPB and the </a:t>
            </a:r>
            <a:r>
              <a:rPr b="1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diversity</a:t>
            </a:r>
            <a:r>
              <a:rPr b="1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interests, backgrounds and persons at Georgetown University</a:t>
            </a:r>
            <a:r>
              <a:rPr b="0" lang="en-US" sz="2800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816729" y="841650"/>
            <a:ext cx="4297200" cy="51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Weekly Movie Showings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Round tables discussions on movies</a:t>
            </a:r>
            <a:endParaRPr sz="2200"/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/>
              <a:t>Mr. Georgetown</a:t>
            </a:r>
            <a:endParaRPr sz="2200"/>
          </a:p>
          <a:p>
            <a:pPr indent="-22860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GPBrrrrFest (Ice Skating and Winter Festival in Red Square)</a:t>
            </a:r>
            <a:endParaRPr sz="2200"/>
          </a:p>
          <a:p>
            <a:pPr indent="-228600" lvl="1" marL="685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Oscars Watch Party</a:t>
            </a:r>
            <a:endParaRPr b="1" sz="2200" u="sng"/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i="0" lang="en-US" sz="2200" u="sng" cap="none" strike="noStrike">
                <a:solidFill>
                  <a:schemeClr val="dk1"/>
                </a:solidFill>
              </a:rPr>
              <a:t>Spring Kickoff Concert</a:t>
            </a:r>
            <a:endParaRPr b="1" sz="2200" u="sng"/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Build-A-Bulldog</a:t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Boat Party</a:t>
            </a:r>
            <a:endParaRPr sz="2200"/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/>
              <a:t>Funniest Human @ Georgetown</a:t>
            </a:r>
            <a:endParaRPr sz="2200"/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Super Bowl Watch Party</a:t>
            </a:r>
            <a:endParaRPr sz="2200"/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Hoya Hub Cooking Class</a:t>
            </a:r>
            <a:endParaRPr sz="2200"/>
          </a:p>
          <a:p>
            <a:pPr indent="-228600" lvl="1" marL="685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/>
              <a:t>Rocky Horror Picture Show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7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What does GPB do?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8113925" y="720600"/>
            <a:ext cx="3523800" cy="54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Georgetown Day</a:t>
            </a:r>
            <a:endParaRPr b="1" sz="22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Halloweek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Haunted Healy</a:t>
            </a:r>
            <a:endParaRPr b="1" sz="22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NSO Night Event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Cafe GPB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Springfest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Cab Rides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Petting Zoo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GPBowling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Anti-Valentine’s Day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b="1" lang="en-US" sz="22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Pre-Concert Bash</a:t>
            </a:r>
            <a:endParaRPr b="1" sz="22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Glow Party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Late Skate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Sundae Sundays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00" y="-58625"/>
            <a:ext cx="4061426" cy="278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 rotWithShape="1">
          <a:blip r:embed="rId4">
            <a:alphaModFix/>
          </a:blip>
          <a:srcRect b="20447" l="0" r="0" t="29716"/>
          <a:stretch/>
        </p:blipFill>
        <p:spPr>
          <a:xfrm>
            <a:off x="3991050" y="-33275"/>
            <a:ext cx="3857553" cy="2883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83350" y="-12525"/>
            <a:ext cx="4414578" cy="2883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 rotWithShape="1">
          <a:blip r:embed="rId6">
            <a:alphaModFix/>
          </a:blip>
          <a:srcRect b="8399" l="0" r="0" t="0"/>
          <a:stretch/>
        </p:blipFill>
        <p:spPr>
          <a:xfrm>
            <a:off x="3961475" y="4502825"/>
            <a:ext cx="3857551" cy="23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 rotWithShape="1">
          <a:blip r:embed="rId7">
            <a:alphaModFix/>
          </a:blip>
          <a:srcRect b="13934" l="0" r="0" t="41329"/>
          <a:stretch/>
        </p:blipFill>
        <p:spPr>
          <a:xfrm>
            <a:off x="7835892" y="4991101"/>
            <a:ext cx="4362035" cy="1854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61477" y="2552419"/>
            <a:ext cx="3891364" cy="2464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 rotWithShape="1">
          <a:blip r:embed="rId9">
            <a:alphaModFix/>
          </a:blip>
          <a:srcRect b="36952" l="-277" r="0" t="14075"/>
          <a:stretch/>
        </p:blipFill>
        <p:spPr>
          <a:xfrm>
            <a:off x="0" y="4923342"/>
            <a:ext cx="3980110" cy="193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848600" y="2231059"/>
            <a:ext cx="4336633" cy="2785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10942" y="2670963"/>
            <a:ext cx="3969168" cy="2332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Why GPB?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3979360" y="893823"/>
            <a:ext cx="7374440" cy="5010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GPB brings a unique value proposition to campus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only organization that is responsible for consistent, entertaining programming </a:t>
            </a:r>
            <a:r>
              <a:rPr lang="en-US"/>
              <a:t>that is </a:t>
            </a:r>
            <a:r>
              <a:rPr b="1" lang="en-US"/>
              <a:t>open to the whole campus.</a:t>
            </a:r>
            <a:endParaRPr b="1"/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 u="none" cap="none" strike="noStrike">
                <a:solidFill>
                  <a:schemeClr val="dk1"/>
                </a:solidFill>
              </a:rPr>
              <a:t> </a:t>
            </a:r>
            <a:r>
              <a:rPr b="1" lang="en-US" sz="1200" u="none" cap="none" strike="noStrike">
                <a:solidFill>
                  <a:schemeClr val="dk1"/>
                </a:solidFill>
              </a:rPr>
              <a:t> </a:t>
            </a:r>
            <a:endParaRPr b="1" sz="1800" u="none" cap="none" strike="noStrike">
              <a:solidFill>
                <a:schemeClr val="dk1"/>
              </a:solidFill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Money invested in GPB </a:t>
            </a:r>
            <a:r>
              <a:rPr lang="en-US"/>
              <a:t>is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directly invested in the student experience.</a:t>
            </a:r>
            <a:endParaRPr b="1"/>
          </a:p>
          <a:p>
            <a:pPr indent="-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demonstrated need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increased funding for GPB and its mission</a:t>
            </a:r>
            <a:endParaRPr/>
          </a:p>
          <a:p>
            <a:pPr indent="-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0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</a:rPr>
              <a:t>Who does GPB Impact</a:t>
            </a: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979350" y="729528"/>
            <a:ext cx="7374300" cy="5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In the past year</a:t>
            </a:r>
            <a:r>
              <a:rPr lang="en-US"/>
              <a:t>, we have had approximately </a:t>
            </a:r>
            <a:r>
              <a:rPr b="1" lang="en-US"/>
              <a:t>15,0</a:t>
            </a:r>
            <a:r>
              <a:rPr b="1" lang="en-US"/>
              <a:t>00 Georgetown attendees</a:t>
            </a:r>
            <a:r>
              <a:rPr lang="en-US"/>
              <a:t> at our events</a:t>
            </a:r>
            <a:endParaRPr/>
          </a:p>
          <a:p>
            <a:pPr indent="-3810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/>
              <a:t>With an undergraduate population of approximately 6,700, there was a clear and evident opportunity for </a:t>
            </a:r>
            <a:r>
              <a:rPr b="1" lang="en-US"/>
              <a:t>every student to engage with GPB</a:t>
            </a:r>
            <a:r>
              <a:rPr b="1" lang="en-US"/>
              <a:t> at any point</a:t>
            </a:r>
            <a:endParaRPr b="1"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Through strategic marketing campaigns across all </a:t>
            </a:r>
            <a:r>
              <a:rPr b="1" lang="en-US"/>
              <a:t>social media</a:t>
            </a:r>
            <a:r>
              <a:rPr lang="en-US"/>
              <a:t> platforms, engaging students with consistent </a:t>
            </a:r>
            <a:r>
              <a:rPr b="1" lang="en-US"/>
              <a:t>tabling</a:t>
            </a:r>
            <a:r>
              <a:rPr lang="en-US"/>
              <a:t>, and spreading awareness through ubiquitous </a:t>
            </a:r>
            <a:r>
              <a:rPr b="1" lang="en-US"/>
              <a:t>flyering</a:t>
            </a:r>
            <a:r>
              <a:rPr lang="en-US"/>
              <a:t>, we have worked to </a:t>
            </a:r>
            <a:r>
              <a:rPr b="1" lang="en-US"/>
              <a:t>impact</a:t>
            </a:r>
            <a:r>
              <a:rPr b="1" lang="en-US"/>
              <a:t> each Hoya on campus</a:t>
            </a:r>
            <a:r>
              <a:rPr lang="en-US"/>
              <a:t>!</a:t>
            </a:r>
            <a:endParaRPr/>
          </a:p>
          <a:p>
            <a:pPr indent="-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1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Inclusivity Initiatives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3979360" y="817623"/>
            <a:ext cx="7374300" cy="56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order to ensure we are working towards reaching every student on campus, we have taken the following steps:</a:t>
            </a:r>
            <a:endParaRPr b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/>
              <a:t>Maintained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partnership with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GSP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provide free, first-priority tickets for GSP students to all paid ticketed events.</a:t>
            </a:r>
            <a:endParaRPr b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/>
              <a:t>g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aging in </a:t>
            </a:r>
            <a:r>
              <a:rPr lang="en-US"/>
              <a:t>approximately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60 GPB</a:t>
            </a:r>
            <a:r>
              <a:rPr b="1" lang="en-US"/>
              <a:t>-</a:t>
            </a:r>
            <a:r>
              <a:rPr b="1" lang="en-US" sz="2400" u="none" cap="none" strike="noStrike">
                <a:solidFill>
                  <a:schemeClr val="dk1"/>
                </a:solidFill>
              </a:rPr>
              <a:t>lead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co</a:t>
            </a:r>
            <a:r>
              <a:rPr b="1" lang="en-US"/>
              <a:t>-</a:t>
            </a:r>
            <a:r>
              <a:rPr b="1" lang="en-US" sz="2400" u="none" cap="none" strike="noStrike">
                <a:solidFill>
                  <a:schemeClr val="dk1"/>
                </a:solidFill>
              </a:rPr>
              <a:t>sponsorships, 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organizations such as</a:t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3574175" y="4157452"/>
            <a:ext cx="7374300" cy="19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5900" lvl="2" marL="11430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BSA</a:t>
            </a:r>
            <a:endParaRPr sz="1800"/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Caribbean Culture Circle</a:t>
            </a:r>
            <a:endParaRPr sz="1800"/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LGBTQ Resource Center</a:t>
            </a:r>
            <a:endParaRPr sz="1800"/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Asian Pacific Islander Leadership Forum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905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Georgetown Heckler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Center for Social Justice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Hoya Hub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Interhall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7669675" y="4081175"/>
            <a:ext cx="3203100" cy="19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QPOC</a:t>
            </a:r>
            <a:endParaRPr sz="1800"/>
          </a:p>
          <a:p>
            <a:pPr indent="-2032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Women’s Center</a:t>
            </a:r>
            <a:endParaRPr sz="1800"/>
          </a:p>
          <a:p>
            <a:pPr indent="-2032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NSO</a:t>
            </a:r>
            <a:endParaRPr sz="1800"/>
          </a:p>
          <a:p>
            <a:pPr indent="-2032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•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WGTB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2032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1634 Society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Corp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2" marL="1143000" marR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Guerilla Improv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2"/>
          <p:cNvSpPr txBox="1"/>
          <p:nvPr>
            <p:ph type="title"/>
          </p:nvPr>
        </p:nvSpPr>
        <p:spPr>
          <a:xfrm>
            <a:off x="220717" y="901404"/>
            <a:ext cx="2995449" cy="499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Invest in the Student Experience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3979360" y="893823"/>
            <a:ext cx="7374440" cy="50103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budgetary practice, </a:t>
            </a:r>
            <a:r>
              <a:rPr b="1" lang="en-US" sz="2400" u="none" cap="none" strike="noStrike">
                <a:solidFill>
                  <a:schemeClr val="dk1"/>
                </a:solidFill>
              </a:rPr>
              <a:t>GPB does not spend more than 1-2% of its total allocation on its own membership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—different than other applicants</a:t>
            </a:r>
            <a:endParaRPr b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Even though GPB’s membership, of over 100 students, is completely open, with no app required</a:t>
            </a:r>
            <a:endParaRPr sz="2000"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 u="none" cap="none" strike="noStrike">
                <a:solidFill>
                  <a:schemeClr val="dk1"/>
                </a:solidFill>
              </a:rPr>
              <a:t>Increases in our allocation </a:t>
            </a:r>
            <a:r>
              <a:rPr b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would go towards</a:t>
            </a:r>
            <a:endParaRPr/>
          </a:p>
          <a:p>
            <a: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Revamping </a:t>
            </a:r>
            <a:r>
              <a:rPr b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Institutional</a:t>
            </a:r>
            <a:r>
              <a:rPr lang="en-US"/>
              <a:t> </a:t>
            </a:r>
            <a:r>
              <a:rPr b="1" lang="en-US" sz="2000" u="none" cap="none" strike="noStrike">
                <a:solidFill>
                  <a:schemeClr val="dk1"/>
                </a:solidFill>
              </a:rPr>
              <a:t>Georgetown Day</a:t>
            </a:r>
            <a:r>
              <a:rPr b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Programming</a:t>
            </a:r>
            <a:endParaRPr b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/>
              <a:t>Build on Success of </a:t>
            </a:r>
            <a:r>
              <a:rPr b="1" lang="en-US"/>
              <a:t>Film</a:t>
            </a:r>
            <a:r>
              <a:rPr lang="en-US"/>
              <a:t> Expansion</a:t>
            </a:r>
            <a:endParaRPr/>
          </a:p>
          <a:p>
            <a: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/>
              <a:t>Broadening the Reach of the </a:t>
            </a:r>
            <a:r>
              <a:rPr b="1" lang="en-US"/>
              <a:t>Concert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b="1" lang="en-US" sz="2400"/>
              <a:t>FY19 “General Events” funding</a:t>
            </a:r>
            <a:r>
              <a:rPr lang="en-US" sz="2400"/>
              <a:t> is </a:t>
            </a:r>
            <a:r>
              <a:rPr b="1" lang="en-US" sz="2400"/>
              <a:t>appropriate</a:t>
            </a:r>
            <a:r>
              <a:rPr lang="en-US" sz="2400"/>
              <a:t> to </a:t>
            </a:r>
            <a:r>
              <a:rPr b="1" lang="en-US" sz="2400"/>
              <a:t>continue</a:t>
            </a:r>
            <a:r>
              <a:rPr lang="en-US" sz="2400"/>
              <a:t> into next year</a:t>
            </a:r>
            <a:endParaRPr sz="2400"/>
          </a:p>
          <a:p>
            <a:pPr indent="-355600" lvl="1" marL="914400" rtl="0" algn="l"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Continuing to expand our </a:t>
            </a:r>
            <a:r>
              <a:rPr b="1" lang="en-US" sz="2000"/>
              <a:t>general members’ abilities</a:t>
            </a:r>
            <a:r>
              <a:rPr lang="en-US" sz="2000"/>
              <a:t> to </a:t>
            </a:r>
            <a:r>
              <a:rPr b="1" lang="en-US" sz="2000"/>
              <a:t>program</a:t>
            </a:r>
            <a:r>
              <a:rPr lang="en-US" sz="2000"/>
              <a:t> for the </a:t>
            </a:r>
            <a:r>
              <a:rPr b="1" lang="en-US" sz="2000"/>
              <a:t>entire student body</a:t>
            </a:r>
            <a:endParaRPr b="1"/>
          </a:p>
        </p:txBody>
      </p:sp>
      <p:sp>
        <p:nvSpPr>
          <p:cNvPr id="168" name="Google Shape;168;p22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/>
          <p:nvPr/>
        </p:nvSpPr>
        <p:spPr>
          <a:xfrm>
            <a:off x="-1" y="729523"/>
            <a:ext cx="3477492" cy="5338916"/>
          </a:xfrm>
          <a:prstGeom prst="rect">
            <a:avLst/>
          </a:prstGeom>
          <a:solidFill>
            <a:srgbClr val="41CD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3"/>
          <p:cNvSpPr txBox="1"/>
          <p:nvPr>
            <p:ph type="title"/>
          </p:nvPr>
        </p:nvSpPr>
        <p:spPr>
          <a:xfrm>
            <a:off x="153250" y="901500"/>
            <a:ext cx="3171000" cy="4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Why Georgeto</a:t>
            </a:r>
            <a:r>
              <a:rPr b="1" lang="en-US">
                <a:solidFill>
                  <a:schemeClr val="lt1"/>
                </a:solidFill>
              </a:rPr>
              <a:t>w</a:t>
            </a:r>
            <a:r>
              <a:rPr b="1" i="0" lang="en-US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 Needs GPB</a:t>
            </a:r>
            <a:endParaRPr b="1" i="0" sz="4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3979435" y="893848"/>
            <a:ext cx="7374300" cy="50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159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b="1" i="0" lang="en-US" sz="2600" u="none" cap="none" strike="noStrike">
                <a:solidFill>
                  <a:schemeClr val="dk1"/>
                </a:solidFill>
              </a:rPr>
              <a:t>GPB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the only organization who</a:t>
            </a:r>
            <a:r>
              <a:rPr lang="en-US" sz="2600"/>
              <a:t>se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variety of programs are i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ntended to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appeal to the WHOLE student body</a:t>
            </a:r>
            <a:endParaRPr b="1" sz="2600"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b="1" i="0" lang="en-US" sz="2600" u="none" cap="none" strike="noStrike">
                <a:solidFill>
                  <a:schemeClr val="dk1"/>
                </a:solidFill>
              </a:rPr>
              <a:t>Without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</a:t>
            </a:r>
            <a:r>
              <a:rPr lang="en-US" sz="2600"/>
              <a:t>n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on-campus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sports culture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like many of our peer institutions, we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need events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bring together all students and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form community</a:t>
            </a:r>
            <a:endParaRPr b="1" sz="2600"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GPB </a:t>
            </a:r>
            <a:r>
              <a:rPr lang="en-US" sz="2600"/>
              <a:t>appreciates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</a:t>
            </a:r>
            <a:r>
              <a:rPr lang="en-US" sz="2600"/>
              <a:t>e diversity of people at Georgetown and 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creates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memorable experiences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all </a:t>
            </a:r>
            <a:r>
              <a:rPr lang="en-US" sz="2600"/>
              <a:t>its</a:t>
            </a:r>
            <a:r>
              <a:rPr b="0" i="0" lang="en-US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students</a:t>
            </a:r>
            <a:r>
              <a:rPr lang="en-US" sz="2600"/>
              <a:t> to be engage in, connect to, and be </a:t>
            </a:r>
            <a:r>
              <a:rPr b="1" i="0" lang="en-US" sz="2600" u="none" cap="none" strike="noStrike">
                <a:solidFill>
                  <a:schemeClr val="dk1"/>
                </a:solidFill>
              </a:rPr>
              <a:t>proud to be a Hoya </a:t>
            </a:r>
            <a:endParaRPr b="1" sz="2600"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"/>
          <p:cNvSpPr/>
          <p:nvPr/>
        </p:nvSpPr>
        <p:spPr>
          <a:xfrm>
            <a:off x="11855669" y="729523"/>
            <a:ext cx="308622" cy="5338916"/>
          </a:xfrm>
          <a:prstGeom prst="rect">
            <a:avLst/>
          </a:prstGeom>
          <a:solidFill>
            <a:srgbClr val="E4E4E4"/>
          </a:solidFill>
          <a:ln cap="flat" cmpd="sng" w="12700">
            <a:solidFill>
              <a:srgbClr val="E4E4E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